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6" r:id="rId2"/>
    <p:sldId id="438" r:id="rId3"/>
    <p:sldId id="456" r:id="rId4"/>
    <p:sldId id="458" r:id="rId5"/>
    <p:sldId id="457" r:id="rId6"/>
    <p:sldId id="441" r:id="rId7"/>
    <p:sldId id="442" r:id="rId8"/>
    <p:sldId id="443" r:id="rId9"/>
    <p:sldId id="447" r:id="rId10"/>
    <p:sldId id="448" r:id="rId11"/>
    <p:sldId id="449" r:id="rId12"/>
    <p:sldId id="451" r:id="rId13"/>
    <p:sldId id="452" r:id="rId14"/>
    <p:sldId id="453" r:id="rId15"/>
    <p:sldId id="454" r:id="rId16"/>
    <p:sldId id="445" r:id="rId17"/>
    <p:sldId id="455" r:id="rId18"/>
    <p:sldId id="459" r:id="rId19"/>
    <p:sldId id="460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465"/>
    <a:srgbClr val="CD9B80"/>
    <a:srgbClr val="F3CEA4"/>
    <a:srgbClr val="E2F0D9"/>
    <a:srgbClr val="26348C"/>
    <a:srgbClr val="FF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110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437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495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558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030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223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01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988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254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141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027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4C66-46B3-480A-96FA-0DD1BBCA0FD1}" type="datetimeFigureOut">
              <a:rPr lang="pl-PL" smtClean="0"/>
              <a:pPr/>
              <a:t>21.12.2021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69A3-6DCC-43CE-9F43-7C8276E79935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704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795493" y="0"/>
            <a:ext cx="6396507" cy="6858000"/>
          </a:xfrm>
          <a:prstGeom prst="rect">
            <a:avLst/>
          </a:prstGeom>
          <a:solidFill>
            <a:srgbClr val="EBA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191794" y="1321869"/>
            <a:ext cx="5878286" cy="4049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bg1"/>
                </a:solidFill>
                <a:latin typeface="+mn-lt"/>
              </a:rPr>
              <a:t>STRATEGIA ROZWOJU GMINY LIBIĄŻ DO 2030 ROKU PN.: </a:t>
            </a:r>
            <a:r>
              <a:rPr lang="pl-PL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„GMINA LIBIĄŻ 2030”</a:t>
            </a:r>
          </a:p>
          <a:p>
            <a:endParaRPr lang="pl-PL" sz="2800" b="1" dirty="0" smtClean="0">
              <a:solidFill>
                <a:schemeClr val="bg1"/>
              </a:solidFill>
              <a:latin typeface="+mn-lt"/>
            </a:endParaRPr>
          </a:p>
          <a:p>
            <a:endParaRPr lang="pl-PL" sz="2800" b="1" dirty="0">
              <a:solidFill>
                <a:schemeClr val="bg1"/>
              </a:solidFill>
              <a:latin typeface="+mn-lt"/>
            </a:endParaRPr>
          </a:p>
          <a:p>
            <a:endParaRPr lang="pl-PL" sz="2800" b="1" dirty="0">
              <a:solidFill>
                <a:schemeClr val="bg1"/>
              </a:solidFill>
              <a:latin typeface="+mn-lt"/>
            </a:endParaRPr>
          </a:p>
          <a:p>
            <a:endParaRPr lang="pl-PL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966023" y="4003199"/>
            <a:ext cx="3848115" cy="136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3" y="1321869"/>
            <a:ext cx="366736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0"/>
            <a:ext cx="12192000" cy="223961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44136" y="3161408"/>
            <a:ext cx="11264537" cy="2735108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1.3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OCHRONA I REGENERACJA ŚRODOWISKA NATURALNEGO.</a:t>
            </a: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Wzmacnianie świadomości społecznej w zakresie ekologii i neutralności klimatycznej.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Przeciwdziałanie dalszej degradacji środowiska przyrodniczego i jego </a:t>
            </a:r>
            <a:r>
              <a:rPr lang="pl-PL" sz="1600" b="1" dirty="0" err="1">
                <a:solidFill>
                  <a:schemeClr val="accent2">
                    <a:lumMod val="50000"/>
                  </a:schemeClr>
                </a:solidFill>
              </a:rPr>
              <a:t>renaturalizacja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Rozwój zielonej i błękitnej infrastruktury. 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Doskonalenie gospodarki ściekowej.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Wdrażanie gospodarki o obiegu zamkniętym.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Redukcja gazów cieplarnianych oraz wzrost energii wytwarzanej ze źródeł odnawialnych.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44137" y="2255526"/>
            <a:ext cx="11264537" cy="6966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pl-PL" sz="2000" b="1" dirty="0" smtClean="0">
                <a:solidFill>
                  <a:schemeClr val="bg1"/>
                </a:solidFill>
              </a:rPr>
              <a:t>CEL STRATEGICZNY 1. WYKORZYSTANIE TRANSFORMACJI W KIERUNKU GOSPODARKI NEUTRALNEJ</a:t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>DLA KLIMATU JAKO SZANSY NA TRWAŁY I ZRÓWNOWAŻONY ROZWÓJ GMINY.</a:t>
            </a:r>
            <a:endParaRPr lang="pl-PL" sz="1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0"/>
            <a:ext cx="12192000" cy="223961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44137" y="3161408"/>
            <a:ext cx="5390606" cy="2387320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2.1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ZINTEGROWANA I ZRÓWNOWAŻONA MOBILNOŚĆ.</a:t>
            </a: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Rozwój infrastruktury komunikacyjnej.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Doskonalenie systemu transportowego, w tym we współpracy z partnerami samorządowymi i prywatnymi.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Misja Inteligentnego Miasta (smart </a:t>
            </a:r>
            <a:r>
              <a:rPr lang="pl-PL" sz="1600" b="1" dirty="0" err="1" smtClean="0">
                <a:solidFill>
                  <a:schemeClr val="accent2">
                    <a:lumMod val="50000"/>
                  </a:schemeClr>
                </a:solidFill>
              </a:rPr>
              <a:t>city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, smart </a:t>
            </a:r>
            <a:r>
              <a:rPr lang="pl-PL" sz="1600" b="1" dirty="0" err="1" smtClean="0">
                <a:solidFill>
                  <a:schemeClr val="accent2">
                    <a:lumMod val="50000"/>
                  </a:schemeClr>
                </a:solidFill>
              </a:rPr>
              <a:t>vilages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44137" y="2255526"/>
            <a:ext cx="11264537" cy="6966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CEL STRATEGICZNY 2</a:t>
            </a:r>
            <a:r>
              <a:rPr lang="pl-PL" b="1" dirty="0">
                <a:solidFill>
                  <a:schemeClr val="bg1"/>
                </a:solidFill>
              </a:rPr>
              <a:t>. </a:t>
            </a:r>
            <a:r>
              <a:rPr lang="pl-PL" b="1" dirty="0" smtClean="0">
                <a:solidFill>
                  <a:schemeClr val="bg1"/>
                </a:solidFill>
              </a:rPr>
              <a:t>KOMFORTOWE WARUNKI ŻYCIA ORAZ WYSOKA DOSTĘPNOŚĆ I JAKOŚĆ USŁUG PUBLICZNYCH.</a:t>
            </a:r>
            <a:endParaRPr lang="pl-PL" b="1" u="sng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09360" y="3161408"/>
            <a:ext cx="5390606" cy="3521990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2.3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ATRAKCYJNA PRZESTRZEŃ I MIEJSCE DO ŻYCIA.</a:t>
            </a: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Tworzenie zwartych i atrakcyjnych terenów osadniczych.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Rozwój mieszkalnictwa.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Efektywne zarządzanie gminnym zasobem mieszkaniowym.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Kontynuacja rewitalizacji fizycznej,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społecznej</a:t>
            </a:r>
            <a:b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gospodarczej przestrzeni publicznej na terenie gminy.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Kształtowanie przyjaznej i funkcjonalnej przestrzeni publicznej.</a:t>
            </a:r>
          </a:p>
        </p:txBody>
      </p:sp>
    </p:spTree>
    <p:extLst>
      <p:ext uri="{BB962C8B-B14F-4D97-AF65-F5344CB8AC3E}">
        <p14:creationId xmlns:p14="http://schemas.microsoft.com/office/powerpoint/2010/main" val="7342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0"/>
            <a:ext cx="12192000" cy="223961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44136" y="3161408"/>
            <a:ext cx="11264537" cy="3302443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2.2. SYSTEM OPIEKI I EDUKACJI ODPOWIADAJĄCY WYZWANIOM WSPÓŁCZESNOŚCI.</a:t>
            </a: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Monitorowanie sieci szkół i przedszkoli pod kątem efektywności organizacyjno-finansowej i dostosowywania do zmian demograficznych.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Rozwój różnorodnych form opieki nad dziećmi do lat 3.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Zapewnienie dostępności i wysokiej jakości edukacji przedszkolnej.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Poprawa warunków nauki, w tym dzieci i młodzieży ze specjalnymi potrzebami edukacyjnymi i z niepełnosprawnościami.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Doskonalenie jakości nauczania.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Integracja edukacji z gospodarką i rynkiem pracy.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Poprawa zdrowia i kondycji fizycznej dzieci i młodzieży.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44137" y="2255526"/>
            <a:ext cx="11264537" cy="6966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CEL STRATEGICZNY 2</a:t>
            </a:r>
            <a:r>
              <a:rPr lang="pl-PL" b="1" dirty="0">
                <a:solidFill>
                  <a:schemeClr val="bg1"/>
                </a:solidFill>
              </a:rPr>
              <a:t>. </a:t>
            </a:r>
            <a:r>
              <a:rPr lang="pl-PL" b="1" dirty="0" smtClean="0">
                <a:solidFill>
                  <a:schemeClr val="bg1"/>
                </a:solidFill>
              </a:rPr>
              <a:t>KOMFORTOWE WARUNKI ŻYCIA ORAZ WYSOKA DOSTĘPNOŚĆ I JAKOŚĆ USŁUG PUBLICZNYCH.</a:t>
            </a:r>
            <a:endParaRPr lang="pl-PL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0"/>
            <a:ext cx="12192000" cy="223961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44137" y="3161408"/>
            <a:ext cx="5390606" cy="1819985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2.4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SKUTECZNA POLITYKA ZDROWOTNA.</a:t>
            </a: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Promowanie wizji zdrowszej gminy.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Zwiększenie dostępności i jakości usług z zakresu ochrony zdrowia.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44137" y="2255526"/>
            <a:ext cx="11264537" cy="6966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CEL STRATEGICZNY 2</a:t>
            </a:r>
            <a:r>
              <a:rPr lang="pl-PL" b="1" dirty="0">
                <a:solidFill>
                  <a:schemeClr val="bg1"/>
                </a:solidFill>
              </a:rPr>
              <a:t>. </a:t>
            </a:r>
            <a:r>
              <a:rPr lang="pl-PL" b="1" dirty="0" smtClean="0">
                <a:solidFill>
                  <a:schemeClr val="bg1"/>
                </a:solidFill>
              </a:rPr>
              <a:t>KOMFORTOWE WARUNKI ŻYCIA ORAZ WYSOKA DOSTĘPNOŚĆ I JAKOŚĆ USŁUG PUBLICZNYCH.</a:t>
            </a:r>
            <a:endParaRPr lang="pl-PL" b="1" u="sng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309360" y="3161408"/>
            <a:ext cx="5390606" cy="3608937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1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2.5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INTEGRUJĄCA POLITYKA SPOŁECZNA</a:t>
            </a:r>
            <a:b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I SENIORALNA.</a:t>
            </a:r>
          </a:p>
          <a:p>
            <a:pPr algn="just">
              <a:lnSpc>
                <a:spcPct val="110000"/>
              </a:lnSpc>
              <a:spcAft>
                <a:spcPts val="100"/>
              </a:spcAft>
            </a:pPr>
            <a:endParaRPr lang="pl-PL" sz="105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1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Promocja i wsparcie rodziny we wszystkich fazach jej rozwoju.</a:t>
            </a:r>
          </a:p>
          <a:p>
            <a:pPr marL="285750" indent="-285750" algn="just">
              <a:lnSpc>
                <a:spcPct val="11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Efektywne przeciwdziałanie i zwalczanie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kryzysów</a:t>
            </a:r>
            <a:b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w 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rodzinie.</a:t>
            </a:r>
          </a:p>
          <a:p>
            <a:pPr marL="285750" indent="-285750" algn="just">
              <a:lnSpc>
                <a:spcPct val="11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Kompleksowe wsparcie dla osób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starszych</a:t>
            </a:r>
            <a:b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z niepełnosprawnościami oraz ich bliskich i opiekunów.</a:t>
            </a:r>
          </a:p>
          <a:p>
            <a:pPr marL="285750" indent="-285750" algn="just">
              <a:lnSpc>
                <a:spcPct val="11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Aktywizacja i integracja społeczna mieszkańców, ze szczególnym uwzględnieniem środowisk zagrożonych wykluczeniem społecznym.</a:t>
            </a:r>
          </a:p>
        </p:txBody>
      </p:sp>
    </p:spTree>
    <p:extLst>
      <p:ext uri="{BB962C8B-B14F-4D97-AF65-F5344CB8AC3E}">
        <p14:creationId xmlns:p14="http://schemas.microsoft.com/office/powerpoint/2010/main" val="19509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0"/>
            <a:ext cx="12192000" cy="223961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44137" y="3161408"/>
            <a:ext cx="5390606" cy="2915413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2.6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WYSOKI POZIOM BEZPIECZEŃSTWA PUBLICZNEGO.</a:t>
            </a: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Prewencja, edukacja i profilaktyka wśród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mieszkańców,</a:t>
            </a:r>
            <a:b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w 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szczególności dzieci i młodzieży.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Doskonalenie i integracja systemu zarządzania bezpieczeństwem.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Rozszerzenie systemu zarządzania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kryzysowego</a:t>
            </a:r>
            <a:b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specyfikę współczesnych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zagrożeń.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44137" y="2255526"/>
            <a:ext cx="11264537" cy="6966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CEL STRATEGICZNY 2</a:t>
            </a:r>
            <a:r>
              <a:rPr lang="pl-PL" b="1" dirty="0">
                <a:solidFill>
                  <a:schemeClr val="bg1"/>
                </a:solidFill>
              </a:rPr>
              <a:t>. </a:t>
            </a:r>
            <a:r>
              <a:rPr lang="pl-PL" b="1" dirty="0" smtClean="0">
                <a:solidFill>
                  <a:schemeClr val="bg1"/>
                </a:solidFill>
              </a:rPr>
              <a:t>KOMFORTOWE WARUNKI ŻYCIA ORAZ WYSOKA DOSTĘPNOŚĆ I JAKOŚĆ USŁUG PUBLICZNYCH.</a:t>
            </a:r>
            <a:endParaRPr lang="pl-PL" b="1" u="sng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18068" y="3161407"/>
            <a:ext cx="5390606" cy="3251146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2.7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NOWOCZESNE I PARTNERSKIE ZARZĄDZANIE PUBLICZNE.</a:t>
            </a: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Wzmacnianie potencjału i skuteczności administracji publicznej.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Wdrażanie zielonej administracji lokalnej.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Wdrażanie e-administracji lokalnej.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Rozwój współpracy </a:t>
            </a:r>
            <a:r>
              <a:rPr lang="pl-PL" sz="1600" b="1" dirty="0" err="1">
                <a:solidFill>
                  <a:schemeClr val="accent2">
                    <a:lumMod val="50000"/>
                  </a:schemeClr>
                </a:solidFill>
              </a:rPr>
              <a:t>międzysamorządowej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, międzysektorowej i międzyorganizacyjnej.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#Marka Libiąż.</a:t>
            </a:r>
          </a:p>
        </p:txBody>
      </p:sp>
    </p:spTree>
    <p:extLst>
      <p:ext uri="{BB962C8B-B14F-4D97-AF65-F5344CB8AC3E}">
        <p14:creationId xmlns:p14="http://schemas.microsoft.com/office/powerpoint/2010/main" val="251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0"/>
            <a:ext cx="12192000" cy="223961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44137" y="3161408"/>
            <a:ext cx="5390606" cy="2929007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3.1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ROZWÓJ OFERTY W ZAKRESIE SPORTU, REKREACJI I WYPOCZYNKU, WZMACNIAJĄCEJ NOWY WIZERUNEK GMINY.</a:t>
            </a: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Efektywne zarządzanie sferą sportu i rekreacji.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Rozwój i modernizacja bazy, w tym pod kątem dywersyfikacji oferty i we współpracy ponadlokalnej.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Zwiększenie i zróżnicowanie aktywności sportowo-rekreacyjnej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mieszkańców.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18068" y="3161408"/>
            <a:ext cx="5390606" cy="3199850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3.2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AKTYWIZACJA KULTURALNA ORAZ WYKORZYSTANIE KULTURY I DZIEDZICTWA W PROCESIE PRZEMIAN I ROZWOJU GMINY.</a:t>
            </a: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Tworzenie oferty z uwzględnieniem potrzeb i oczekiwań różnych interesariuszy.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Rozwój infrastrukturalny i instytucjonalny w sferze kultury i dziedzictwa.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Wykorzystania kultury i dziedzictwa dla budowy nowej tożsamości miasta i gminy.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44137" y="2255526"/>
            <a:ext cx="11264537" cy="6966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CEL STRATEGICZNY 3</a:t>
            </a:r>
            <a:r>
              <a:rPr lang="pl-PL" b="1" dirty="0">
                <a:solidFill>
                  <a:schemeClr val="bg1"/>
                </a:solidFill>
              </a:rPr>
              <a:t>. </a:t>
            </a:r>
            <a:r>
              <a:rPr lang="pl-PL" b="1" dirty="0" smtClean="0">
                <a:solidFill>
                  <a:schemeClr val="bg1"/>
                </a:solidFill>
              </a:rPr>
              <a:t>ATRAKCYJNA I ROZWIJAJĄCA OFERTA SPĘDZANIA CZASU WOLNEGO NA TERENIE GMINY.</a:t>
            </a:r>
            <a:endParaRPr lang="pl-PL" sz="11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51" y="534470"/>
            <a:ext cx="8299098" cy="612000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22910" y="0"/>
            <a:ext cx="11346180" cy="54864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Model struktury funkcjonalno-przestrzennej </a:t>
            </a:r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gminy - 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funkcje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terenów w gminie</a:t>
            </a:r>
          </a:p>
        </p:txBody>
      </p:sp>
    </p:spTree>
    <p:extLst>
      <p:ext uri="{BB962C8B-B14F-4D97-AF65-F5344CB8AC3E}">
        <p14:creationId xmlns:p14="http://schemas.microsoft.com/office/powerpoint/2010/main" val="25847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22910" y="34835"/>
            <a:ext cx="2956016" cy="244710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Model struktury funkcjonalno-przestrzennej </a:t>
            </a:r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gminy – 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rozmieszczenie</a:t>
            </a:r>
            <a:b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planowanych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inwestycji i planowane 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zmiany</a:t>
            </a:r>
            <a:b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przestrzeni gminy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36" y="90000"/>
            <a:ext cx="6772911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40603" y="92723"/>
            <a:ext cx="11510794" cy="535531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Strategia 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– zrealizowana procedura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48" y="1432940"/>
            <a:ext cx="3629025" cy="119062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8" y="4325035"/>
            <a:ext cx="3657600" cy="1162050"/>
          </a:xfrm>
          <a:prstGeom prst="rect">
            <a:avLst/>
          </a:prstGeom>
        </p:spPr>
      </p:pic>
      <p:cxnSp>
        <p:nvCxnSpPr>
          <p:cNvPr id="17" name="Łącznik prosty ze strzałką 16"/>
          <p:cNvCxnSpPr/>
          <p:nvPr/>
        </p:nvCxnSpPr>
        <p:spPr>
          <a:xfrm>
            <a:off x="4394662" y="1976366"/>
            <a:ext cx="10584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5612552" y="1342679"/>
            <a:ext cx="5968537" cy="1371145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Zarządzenie Burmistrza Libiąża z dnia 30 czerwca 2021 r. konsultacji społecznych projektu Strategii Rozwoju Gminy Libiąż do roku 2030 pn.: „Gmina Libiąż 2030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”;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Konsultacje od 16 lipca 2021 roku do 20 sierpnia 2021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roku;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Zdalne spotkanie </a:t>
            </a:r>
            <a:r>
              <a:rPr lang="pl-PL" sz="1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konsultacyjne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w dniu 3 sierpnia </a:t>
            </a:r>
            <a:r>
              <a:rPr lang="pl-PL" sz="1400" dirty="0">
                <a:solidFill>
                  <a:schemeClr val="accent2">
                    <a:lumMod val="50000"/>
                  </a:schemeClr>
                </a:solidFill>
              </a:rPr>
              <a:t>2021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</a:rPr>
              <a:t>roku;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Sprawozdanie z konsultacji z dnia </a:t>
            </a:r>
            <a:r>
              <a:rPr lang="pl-PL" sz="1400" dirty="0">
                <a:solidFill>
                  <a:schemeClr val="accent2">
                    <a:lumMod val="50000"/>
                  </a:schemeClr>
                </a:solidFill>
              </a:rPr>
              <a:t>3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</a:rPr>
              <a:t>września </a:t>
            </a:r>
            <a:r>
              <a:rPr lang="pl-PL" sz="1400" dirty="0">
                <a:solidFill>
                  <a:schemeClr val="accent2">
                    <a:lumMod val="50000"/>
                  </a:schemeClr>
                </a:solidFill>
              </a:rPr>
              <a:t>2021 </a:t>
            </a: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</a:rPr>
              <a:t>roku.</a:t>
            </a:r>
            <a:endParaRPr lang="pl-PL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552" y="3862060"/>
            <a:ext cx="6453977" cy="2160000"/>
          </a:xfrm>
          <a:prstGeom prst="rect">
            <a:avLst/>
          </a:prstGeom>
        </p:spPr>
      </p:pic>
      <p:cxnSp>
        <p:nvCxnSpPr>
          <p:cNvPr id="20" name="Łącznik prosty ze strzałką 19"/>
          <p:cNvCxnSpPr/>
          <p:nvPr/>
        </p:nvCxnSpPr>
        <p:spPr>
          <a:xfrm>
            <a:off x="4447309" y="4906060"/>
            <a:ext cx="10584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40603" y="92723"/>
            <a:ext cx="11510794" cy="535531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Strategia 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– zrealizowana procedura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61" y="1219184"/>
            <a:ext cx="3543300" cy="6000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11" y="4663477"/>
            <a:ext cx="3600450" cy="495300"/>
          </a:xfrm>
          <a:prstGeom prst="rect">
            <a:avLst/>
          </a:prstGeom>
        </p:spPr>
      </p:pic>
      <p:cxnSp>
        <p:nvCxnSpPr>
          <p:cNvPr id="17" name="Łącznik prosty ze strzałką 16"/>
          <p:cNvCxnSpPr/>
          <p:nvPr/>
        </p:nvCxnSpPr>
        <p:spPr>
          <a:xfrm>
            <a:off x="4447310" y="1519222"/>
            <a:ext cx="10584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4447310" y="4887740"/>
            <a:ext cx="10584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5882860" y="930622"/>
            <a:ext cx="5968537" cy="286232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Badanie ewaluacyjne w listopadzie i grudniu 2021 roku.</a:t>
            </a:r>
            <a:endParaRPr lang="pl-PL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837" y="1293181"/>
            <a:ext cx="4692187" cy="2160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424" y="3903127"/>
            <a:ext cx="2941748" cy="2232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5173" y="3903127"/>
            <a:ext cx="3265264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340603" y="2599593"/>
            <a:ext cx="11510794" cy="4313489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Dokument pełni kluczową rolę jako </a:t>
            </a:r>
            <a:r>
              <a:rPr lang="pl-PL" sz="1700" b="1" dirty="0">
                <a:solidFill>
                  <a:schemeClr val="accent2">
                    <a:lumMod val="50000"/>
                  </a:schemeClr>
                </a:solidFill>
              </a:rPr>
              <a:t>generalny plan postępowania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określający cele i kierunki działań na najbliższe lata, wyznaczający ramy dla pozostałych dokumentów miejskich i integrujący je w ramach spójnej polityki </a:t>
            </a: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rozwoju. </a:t>
            </a: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Główne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przesłanki do opracowania dokumentu stanowiły: </a:t>
            </a:r>
          </a:p>
          <a:p>
            <a:pPr marL="285750" indent="-2857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Potrzeba aktualizacji założeń polityki rozwoju wobec </a:t>
            </a:r>
            <a:r>
              <a:rPr lang="pl-PL" sz="1700" b="1" dirty="0">
                <a:solidFill>
                  <a:schemeClr val="accent2">
                    <a:lumMod val="50000"/>
                  </a:schemeClr>
                </a:solidFill>
              </a:rPr>
              <a:t>zmian (społecznych, gospodarczych, </a:t>
            </a:r>
            <a:r>
              <a:rPr lang="pl-PL" sz="1700" b="1" dirty="0" smtClean="0">
                <a:solidFill>
                  <a:schemeClr val="accent2">
                    <a:lumMod val="50000"/>
                  </a:schemeClr>
                </a:solidFill>
              </a:rPr>
              <a:t>środowiskowych, przestrzennych</a:t>
            </a:r>
            <a:r>
              <a:rPr lang="pl-PL" sz="1700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zachodzących w gminie i jej otoczeniu;</a:t>
            </a:r>
          </a:p>
          <a:p>
            <a:pPr marL="285750" indent="-2857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Rozpoczęty proces wdrażania </a:t>
            </a:r>
            <a:r>
              <a:rPr lang="pl-PL" sz="1700" b="1" dirty="0">
                <a:solidFill>
                  <a:schemeClr val="accent2">
                    <a:lumMod val="50000"/>
                  </a:schemeClr>
                </a:solidFill>
              </a:rPr>
              <a:t>nowej perspektywy finansowej Unii Europejskiej na lata 2021-2027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na szczeblu </a:t>
            </a: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krajowym</a:t>
            </a:r>
            <a:b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regionalnym oraz powiązane z tym </a:t>
            </a:r>
            <a:r>
              <a:rPr lang="pl-PL" sz="1700" b="1" dirty="0">
                <a:solidFill>
                  <a:schemeClr val="accent2">
                    <a:lumMod val="50000"/>
                  </a:schemeClr>
                </a:solidFill>
              </a:rPr>
              <a:t>zmiany prawne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(nowelizacja ustawy o prowadzeniu polityki </a:t>
            </a: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rozwoju</a:t>
            </a:r>
            <a:b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innych ustaw) oraz </a:t>
            </a:r>
            <a:r>
              <a:rPr lang="pl-PL" sz="1700" b="1" dirty="0">
                <a:solidFill>
                  <a:schemeClr val="accent2">
                    <a:lumMod val="50000"/>
                  </a:schemeClr>
                </a:solidFill>
              </a:rPr>
              <a:t>w dokumentach strategicznych wyższego rzędu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b="1" dirty="0">
                <a:solidFill>
                  <a:schemeClr val="accent2">
                    <a:lumMod val="50000"/>
                  </a:schemeClr>
                </a:solidFill>
              </a:rPr>
              <a:t>Proces transformacji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w kierunku gospodarki neutralnej dla klimatu (jako </a:t>
            </a: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szansa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na rozwój gminy</a:t>
            </a: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pl-PL" sz="17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Projekt dokumentu został opracowany w wyniku przeprowadzenia pogłębionej diagnozy, której elementem</a:t>
            </a:r>
            <a:br>
              <a:rPr lang="pl-PL" sz="1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w szczególności </a:t>
            </a:r>
            <a:r>
              <a:rPr lang="pl-PL" sz="1700" b="1" dirty="0">
                <a:solidFill>
                  <a:schemeClr val="accent2">
                    <a:lumMod val="50000"/>
                  </a:schemeClr>
                </a:solidFill>
              </a:rPr>
              <a:t>analizy statystyczne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, oraz w toku </a:t>
            </a:r>
            <a:r>
              <a:rPr lang="pl-PL" sz="1700" b="1" dirty="0">
                <a:solidFill>
                  <a:schemeClr val="accent2">
                    <a:lumMod val="50000"/>
                  </a:schemeClr>
                </a:solidFill>
              </a:rPr>
              <a:t>warsztatów i spotkań roboczych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z udziałem interesariuszy lokalnych</a:t>
            </a: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Zapisy, wypracowane we współpracy różnych środowisk, mają w perspektywie prowadzić do podejmowania</a:t>
            </a:r>
            <a:br>
              <a:rPr lang="pl-PL" sz="1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wspólnych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decyzji koncepcyjnych, organizacyjnych i finansowych, zmierzających do kompleksowego wykorzystywania zasobów </a:t>
            </a: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endogenicznych i </a:t>
            </a:r>
            <a:r>
              <a:rPr lang="pl-PL" sz="1700" dirty="0">
                <a:solidFill>
                  <a:schemeClr val="accent2">
                    <a:lumMod val="50000"/>
                  </a:schemeClr>
                </a:solidFill>
              </a:rPr>
              <a:t>możliwości rozwojowych oraz neutralizowania barier (</a:t>
            </a:r>
            <a:r>
              <a:rPr lang="pl-PL" sz="1700" b="1" dirty="0">
                <a:solidFill>
                  <a:schemeClr val="accent2">
                    <a:lumMod val="50000"/>
                  </a:schemeClr>
                </a:solidFill>
              </a:rPr>
              <a:t>efekt synergii</a:t>
            </a:r>
            <a:r>
              <a:rPr lang="pl-PL" sz="17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pl-PL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39617"/>
          </a:xfrm>
          <a:prstGeom prst="rect">
            <a:avLst/>
          </a:prstGeom>
        </p:spPr>
      </p:pic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352403" y="1894734"/>
            <a:ext cx="7487194" cy="82153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Podstawowe informacje o s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trategii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3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4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70330" y="893473"/>
            <a:ext cx="5133975" cy="587692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40603" y="200789"/>
            <a:ext cx="11510794" cy="535531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Strategia rozwoju – sposób rozumienia, podstawowe role i funkcje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71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40603" y="159224"/>
            <a:ext cx="11510794" cy="535531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Strategia rozwoju – 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nowe wytyczne proceduralne i merytoryczne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268093" y="761256"/>
            <a:ext cx="3639970" cy="5976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28197" y="1260000"/>
            <a:ext cx="5623200" cy="5112000"/>
          </a:xfrm>
          <a:prstGeom prst="rect">
            <a:avLst/>
          </a:prstGeom>
        </p:spPr>
      </p:pic>
      <p:cxnSp>
        <p:nvCxnSpPr>
          <p:cNvPr id="3" name="Łącznik prosty ze strzałką 2"/>
          <p:cNvCxnSpPr/>
          <p:nvPr/>
        </p:nvCxnSpPr>
        <p:spPr>
          <a:xfrm>
            <a:off x="5020887" y="2410691"/>
            <a:ext cx="10584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2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40603" y="200789"/>
            <a:ext cx="11510794" cy="535531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pl-PL" sz="3200" b="1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Strategia </a:t>
            </a:r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– zawartość merytoryczna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775" y="868073"/>
            <a:ext cx="4069222" cy="5760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57" y="868073"/>
            <a:ext cx="472275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0"/>
            <a:ext cx="12192000" cy="223961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95794" y="2108973"/>
            <a:ext cx="11930743" cy="4662943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100"/>
              </a:spcAft>
            </a:pP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W roku 2030 gmina Libiąż w pełni korzysta ze swojego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położenia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 względem aglomeracji krakowskiej i konurbacji śląskiej, dzięki znaczącej poprawie zewnętrznej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dostępności komunikacyjnej 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(budowa Drogi Współpracy Regionalnej) i rozwojowi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transportu </a:t>
            </a:r>
            <a:r>
              <a:rPr lang="pl-PL" sz="1500" b="1" dirty="0" smtClean="0">
                <a:solidFill>
                  <a:schemeClr val="accent2">
                    <a:lumMod val="50000"/>
                  </a:schemeClr>
                </a:solidFill>
              </a:rPr>
              <a:t>zbiorowego</a:t>
            </a:r>
            <a:r>
              <a:rPr lang="pl-PL" sz="15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10000"/>
              </a:lnSpc>
              <a:spcAft>
                <a:spcPts val="100"/>
              </a:spcAft>
            </a:pPr>
            <a:r>
              <a:rPr lang="pl-PL" sz="1500" b="1" dirty="0" smtClean="0">
                <a:solidFill>
                  <a:schemeClr val="accent2">
                    <a:lumMod val="50000"/>
                  </a:schemeClr>
                </a:solidFill>
              </a:rPr>
              <a:t>Transformacja</a:t>
            </a:r>
            <a:r>
              <a:rPr lang="pl-PL" sz="1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w kierunki gospodarki neutralnej dla środowiska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przebiega ewolucyjnie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. Gmina stwarza korzystne warunki dla zakładania i rozwijania działalności gospodarczej, w tym poprzez uruchomienie dedykowanych instrumentów pomocowych oraz promocję przedsiębiorczości. Rozwijają się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konkurencyjne, innowacyjne i przyjazne środowisku sektory gospodarki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. W nowoczesnych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strefach aktywności gospodarczej i inwestycyjnej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, lokalizowanych w szczególności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na terenach poprzemysłowych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, powstają nowe atrakcyjne miejsca pracy. Pracownicy sektora górniczego oraz ich rodziny objęci są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kompleksowym i kierunkowym wsparciem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, które pozwala im się odnaleźć na zmieniającym się rynku pracy. Realizowane są dedykowane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programy aktywizacji zawodowej 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kobiet.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Lokalny system edukacji 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odpowiada na oczekiwania społeczne, zapotrzebowanie pracodawców i nowe wyzwania cywilizacyjne, uwzględniając jednocześnie zmiany demograficzne, osadnicze i </a:t>
            </a:r>
            <a:r>
              <a:rPr lang="pl-PL" sz="1500" dirty="0" smtClean="0">
                <a:solidFill>
                  <a:schemeClr val="accent2">
                    <a:lumMod val="50000"/>
                  </a:schemeClr>
                </a:solidFill>
              </a:rPr>
              <a:t>technologiczne.</a:t>
            </a:r>
          </a:p>
          <a:p>
            <a:pPr algn="just">
              <a:lnSpc>
                <a:spcPct val="110000"/>
              </a:lnSpc>
              <a:spcAft>
                <a:spcPts val="100"/>
              </a:spcAft>
            </a:pPr>
            <a:r>
              <a:rPr lang="pl-PL" sz="1500" dirty="0" smtClean="0">
                <a:solidFill>
                  <a:schemeClr val="accent2">
                    <a:lumMod val="50000"/>
                  </a:schemeClr>
                </a:solidFill>
              </a:rPr>
              <a:t>Prowadzone 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są systematyczne działania ukierunkowane na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poprawę stanu środowiska oraz przywrócenie atrakcyjności i bioróżnorodności gminy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. Zrealizowanych zostało szereg inwestycji w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rekultywację hałd i zwałowisk 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oraz odtworzenie ekosystemów na terenie gminy. Zwiększyła się powierzchnia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terenów zielonych, rekreacyjno-sportowych i wypoczynkowych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, powstały nowe odcinki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ścieżek rowerowych i biegowych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. Odnotowano duże sukcesy w zakresie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redukcji gazów cieplarnianych oraz wzrostu energii wytwarzanej ze źródeł </a:t>
            </a:r>
            <a:r>
              <a:rPr lang="pl-PL" sz="1500" b="1" dirty="0" smtClean="0">
                <a:solidFill>
                  <a:schemeClr val="accent2">
                    <a:lumMod val="50000"/>
                  </a:schemeClr>
                </a:solidFill>
              </a:rPr>
              <a:t>odnawialnych</a:t>
            </a:r>
            <a:r>
              <a:rPr lang="pl-PL" sz="15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10000"/>
              </a:lnSpc>
              <a:spcAft>
                <a:spcPts val="100"/>
              </a:spcAft>
            </a:pPr>
            <a:r>
              <a:rPr lang="pl-PL" sz="1500" dirty="0" smtClean="0">
                <a:solidFill>
                  <a:schemeClr val="accent2">
                    <a:lumMod val="50000"/>
                  </a:schemeClr>
                </a:solidFill>
              </a:rPr>
              <a:t>Finalizowane 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są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procesy rewitalizacji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, w tym kształtuje się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naturalne centrum miasta Libiąża na os. „</a:t>
            </a:r>
            <a:r>
              <a:rPr lang="pl-PL" sz="1500" b="1" dirty="0" err="1">
                <a:solidFill>
                  <a:schemeClr val="accent2">
                    <a:lumMod val="50000"/>
                  </a:schemeClr>
                </a:solidFill>
              </a:rPr>
              <a:t>Flagówka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”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. Pomagają w tym publiczne i prywatne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inwestycje mieszkaniowe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, które wzmacniają atrakcyjność osadniczą gminy. Wpływa na nią ma również stale rozwijana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oferta aktywnego spędzania czas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u, bazująca na specyfice gminy i wspomnianych inwestycjach, w tym na terenach </a:t>
            </a:r>
            <a:r>
              <a:rPr lang="pl-PL" sz="1500" dirty="0" smtClean="0">
                <a:solidFill>
                  <a:schemeClr val="accent2">
                    <a:lumMod val="50000"/>
                  </a:schemeClr>
                </a:solidFill>
              </a:rPr>
              <a:t>poprzemysłowych.</a:t>
            </a:r>
          </a:p>
          <a:p>
            <a:pPr algn="just">
              <a:lnSpc>
                <a:spcPct val="110000"/>
              </a:lnSpc>
              <a:spcAft>
                <a:spcPts val="100"/>
              </a:spcAft>
            </a:pPr>
            <a:r>
              <a:rPr lang="pl-PL" sz="1500" dirty="0" smtClean="0">
                <a:solidFill>
                  <a:schemeClr val="accent2">
                    <a:lumMod val="50000"/>
                  </a:schemeClr>
                </a:solidFill>
              </a:rPr>
              <a:t>Trwały 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i zrównoważony rozwój gminy opiera się na szerokiej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współpracy </a:t>
            </a:r>
            <a:r>
              <a:rPr lang="pl-PL" sz="1500" b="1" dirty="0" err="1">
                <a:solidFill>
                  <a:schemeClr val="accent2">
                    <a:lumMod val="50000"/>
                  </a:schemeClr>
                </a:solidFill>
              </a:rPr>
              <a:t>międzysamorządowej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, międzysektorowej i międzyorganizacyjnej w różnej skali</a:t>
            </a:r>
            <a:r>
              <a:rPr lang="pl-PL" sz="1500" dirty="0">
                <a:solidFill>
                  <a:schemeClr val="accent2">
                    <a:lumMod val="50000"/>
                  </a:schemeClr>
                </a:solidFill>
              </a:rPr>
              <a:t>, szczególnie w ramach </a:t>
            </a:r>
            <a:r>
              <a:rPr lang="pl-PL" sz="1500" b="1" dirty="0">
                <a:solidFill>
                  <a:schemeClr val="accent2">
                    <a:lumMod val="50000"/>
                  </a:schemeClr>
                </a:solidFill>
              </a:rPr>
              <a:t>Miejskiego Obszaru Funkcjonalnego Chrzanowa, gmin i powiatów Małopolski Zachodniej oraz miasta Jaworzna.</a:t>
            </a:r>
            <a:endParaRPr lang="pl-PL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-165462" y="1593669"/>
            <a:ext cx="1950720" cy="4180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Wizja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19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340603" y="2871538"/>
            <a:ext cx="11510794" cy="3887346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TRANSFORMACJA W KIERUNKU GOSPODARKI NEUTRALNEJ DLA KLIMATU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, w korelacji do transformacji regionalnej, krajowej i unijnej, wymuszonych zmianami globalnymi w energetyce i powiązanych z nią sektorach, w tym w górnictwie węgla kamiennego.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PRZECIWDZIAŁANIE PROCESOM DEPOPULACJI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(zwiększenie dostępności i sprawności komunikacji zbiorowej do pobliskich aglomeracji, zwiększenie mobilności mieszkańców, przeciwdziałanie niekorzystnym procesom demograficznym, rozwój mieszkalnictwa, polityka prorodzinna, poprawa dostępności i jakości usług, kształtowanie ich w odniesieniu do zmian demograficznych).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POPRAWA JAKOŚCI ŚRODOWISKA NATURALNEGO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(dbałość o środowisko i dostosowywanie do zmian klimatycznych, </a:t>
            </a:r>
            <a:r>
              <a:rPr lang="pl-PL" dirty="0" err="1">
                <a:solidFill>
                  <a:schemeClr val="accent2">
                    <a:lumMod val="50000"/>
                  </a:schemeClr>
                </a:solidFill>
              </a:rPr>
              <a:t>renaturalizacja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 obszarów poprzemysłowych, zwiększanie świadomości ekologicznej mieszkańców).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SPORT I REKREACJA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– jako specjalizacja gminy Libiąż.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WSPÓŁPRACA REGIONALNA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, w tym w ramach Miejskiego Obszaru Funkcjonalnego (MOF) Chrzanowa lub szerszego Obszaru Strategicznej Interwencji dla Małopolski Zachodniej.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39617"/>
          </a:xfrm>
          <a:prstGeom prst="rect">
            <a:avLst/>
          </a:prstGeom>
        </p:spPr>
      </p:pic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2352403" y="1994488"/>
            <a:ext cx="7487194" cy="82153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Wyzwania rozwojowe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76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219075"/>
            <a:ext cx="7105650" cy="641985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96883" y="253912"/>
            <a:ext cx="2332808" cy="12439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Schemat celów rozwojowych</a:t>
            </a:r>
            <a:endParaRPr lang="pl-PL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5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0"/>
            <a:ext cx="12192000" cy="223961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44137" y="3161408"/>
            <a:ext cx="5390606" cy="2941062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1.1. INNOWACYJNA, ZRÓŻNICOWANA</a:t>
            </a:r>
            <a:b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I KONKURENCYJNA GOSPODARKA LOKALNA.</a:t>
            </a: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Aktywizacja inwestycyjna gminy.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Wzrost konkurencyjności i innowacyjności lokalnej gospodarki.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Promocja i współpraca międzysektorowa na rzecz transformacji cyfrowej.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Wsparcie przedsiębiorczości lokalnej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18068" y="3161408"/>
            <a:ext cx="5390606" cy="3225498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CEL OPERACYJNY 1.2. TRANSFORMACJA SPRAWIEDLIWA</a:t>
            </a:r>
            <a:b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I WRAŻLIWA SPOŁECZNIE.</a:t>
            </a: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endParaRPr lang="pl-PL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10000"/>
              </a:lnSpc>
              <a:spcAft>
                <a:spcPts val="200"/>
              </a:spcAft>
            </a:pP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</a:rPr>
              <a:t>Kierunku działań: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Stworzenie nowych trwałych miejsc pracy poza górnictwem.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Wspieranie zatrudnienia i aktywizacji zawodowej osób pozostających bez pracy.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Wspieranie kształcenia ustawicznego i kształcenia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zgodnego z </a:t>
            </a: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potrzebami rynku pracy.</a:t>
            </a:r>
          </a:p>
          <a:p>
            <a:pPr marL="285750" indent="-285750" algn="just">
              <a:lnSpc>
                <a:spcPct val="11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Sprawna komunikacja w dobie 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transformacji.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44137" y="2255526"/>
            <a:ext cx="11264537" cy="6966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 lvl="0" algn="ctr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pl-PL" sz="2000" b="1" dirty="0" smtClean="0">
                <a:solidFill>
                  <a:schemeClr val="bg1"/>
                </a:solidFill>
              </a:rPr>
              <a:t>CEL STRATEGICZNY 1. WYKORZYSTANIE TRANSFORMACJI W KIERUNKU GOSPODARKI NEUTRALNEJ</a:t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>DLA KLIMATU JAKO SZANSY NA TRWAŁY I ZRÓWNOWAŻONY ROZWÓJ GMINY.</a:t>
            </a:r>
            <a:endParaRPr lang="pl-PL" sz="1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4484</TotalTime>
  <Words>1079</Words>
  <Application>Microsoft Office PowerPoint</Application>
  <PresentationFormat>Panoramiczny</PresentationFormat>
  <Paragraphs>127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Motyw pakietu Office</vt:lpstr>
      <vt:lpstr>Prezentacja programu PowerPoint</vt:lpstr>
      <vt:lpstr>Podstawowe informacje o strategii</vt:lpstr>
      <vt:lpstr>Prezentacja programu PowerPoint</vt:lpstr>
      <vt:lpstr>Prezentacja programu PowerPoint</vt:lpstr>
      <vt:lpstr>Prezentacja programu PowerPoint</vt:lpstr>
      <vt:lpstr>Wizja</vt:lpstr>
      <vt:lpstr>Wyzwania rozwojowe</vt:lpstr>
      <vt:lpstr>Schemat celów rozwojowych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Model struktury funkcjonalno-przestrzennej gminy - funkcje terenów w gminie</vt:lpstr>
      <vt:lpstr>Model struktury funkcjonalno-przestrzennej gminy – rozmieszczenie planowanych inwestycji i planowane zmiany w przestrzeni gminy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FRDL-AnSal</dc:creator>
  <cp:lastModifiedBy>Dawid Hoinkis</cp:lastModifiedBy>
  <cp:revision>433</cp:revision>
  <dcterms:created xsi:type="dcterms:W3CDTF">2019-11-27T13:07:24Z</dcterms:created>
  <dcterms:modified xsi:type="dcterms:W3CDTF">2021-12-21T22:35:43Z</dcterms:modified>
</cp:coreProperties>
</file>